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lvl1pPr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1pPr>
    <a:lvl2pPr indent="2286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2pPr>
    <a:lvl3pPr indent="4572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3pPr>
    <a:lvl4pPr indent="6858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4pPr>
    <a:lvl5pPr indent="9144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5pPr>
    <a:lvl6pPr indent="11430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6pPr>
    <a:lvl7pPr indent="13716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7pPr>
    <a:lvl8pPr indent="16002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8pPr>
    <a:lvl9pPr indent="18288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D455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50800" cap="flat">
              <a:noFill/>
              <a:miter lim="400000"/>
            </a:ln>
          </a:left>
          <a:right>
            <a:ln w="50800" cap="flat">
              <a:noFill/>
              <a:miter lim="400000"/>
            </a:ln>
          </a:right>
          <a:top>
            <a:ln w="50800" cap="flat">
              <a:noFill/>
              <a:miter lim="400000"/>
            </a:ln>
          </a:top>
          <a:bottom>
            <a:ln w="50800" cap="flat">
              <a:noFill/>
              <a:miter lim="400000"/>
            </a:ln>
          </a:bottom>
          <a:insideH>
            <a:ln w="50800" cap="flat">
              <a:noFill/>
              <a:miter lim="400000"/>
            </a:ln>
          </a:insideH>
          <a:insideV>
            <a:ln w="508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8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4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  <a:endParaRPr sz="38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  <a:endParaRPr sz="38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  <a:endParaRPr sz="38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  <a:endParaRPr sz="38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8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4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  <a:endParaRPr sz="38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  <a:endParaRPr sz="38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  <a:endParaRPr sz="38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  <a:endParaRPr sz="38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8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4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  <a:endParaRPr sz="38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  <a:endParaRPr sz="38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  <a:endParaRPr sz="38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  <a:endParaRPr sz="38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  <a:endParaRPr sz="46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  <a:endParaRPr sz="46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  <a:endParaRPr sz="46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  <a:endParaRPr sz="46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>
            <a:lvl1pPr marL="431800" indent="-431800">
              <a:lnSpc>
                <a:spcPct val="100000"/>
              </a:lnSpc>
              <a:spcBef>
                <a:spcPts val="3800"/>
              </a:spcBef>
              <a:defRPr sz="3800"/>
            </a:lvl1pPr>
            <a:lvl2pPr marL="863600" indent="-431800">
              <a:lnSpc>
                <a:spcPct val="100000"/>
              </a:lnSpc>
              <a:spcBef>
                <a:spcPts val="3800"/>
              </a:spcBef>
              <a:defRPr sz="3800"/>
            </a:lvl2pPr>
            <a:lvl3pPr marL="1295400" indent="-431800">
              <a:lnSpc>
                <a:spcPct val="100000"/>
              </a:lnSpc>
              <a:spcBef>
                <a:spcPts val="3800"/>
              </a:spcBef>
              <a:defRPr sz="3800"/>
            </a:lvl3pPr>
            <a:lvl4pPr marL="1727200" indent="-431800">
              <a:lnSpc>
                <a:spcPct val="100000"/>
              </a:lnSpc>
              <a:spcBef>
                <a:spcPts val="3800"/>
              </a:spcBef>
              <a:defRPr sz="3800"/>
            </a:lvl4pPr>
            <a:lvl5pPr marL="2159000" indent="-431800">
              <a:lnSpc>
                <a:spcPct val="100000"/>
              </a:lnSpc>
              <a:spcBef>
                <a:spcPts val="3800"/>
              </a:spcBef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  <a:endParaRPr sz="38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  <a:endParaRPr sz="38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  <a:endParaRPr sz="38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  <a:endParaRPr sz="38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  <a:endParaRPr sz="46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  <a:endParaRPr sz="46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  <a:endParaRPr sz="46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  <a:endParaRPr sz="46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  <a:endParaRPr sz="46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  <a:endParaRPr sz="46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  <a:endParaRPr sz="46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  <a:endParaRPr sz="46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5207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marL="10414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marL="15621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marL="20828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marL="26035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marL="31242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marL="36449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marL="41656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marL="46863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ameronHuff.com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cameronhuff.com/blog/ontario-case-law-private/index.html" TargetMode="Externa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law.stanford.edu/news/latest-legal-victory-has-legalzoom-poised-for-growth" TargetMode="Externa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frag-einen-anwalt.de" TargetMode="Externa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Why Software hasn’t revolutionized law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Addison Cameron-Huff | </a:t>
            </a:r>
            <a:r>
              <a:rPr sz="3800" u="sng">
                <a:solidFill>
                  <a:srgbClr val="535353"/>
                </a:solidFill>
                <a:hlinkClick r:id="rId2" invalidUrl="" action="" tgtFrame="" tooltip="" history="1" highlightClick="0" endSnd="0"/>
              </a:rPr>
              <a:t>CameronHuff.com</a:t>
            </a:r>
            <a:r>
              <a:rPr sz="3800">
                <a:solidFill>
                  <a:srgbClr val="535353"/>
                </a:solidFill>
              </a:rPr>
              <a:t> | @acameronhuff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three big problems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128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Three Companies Control Case Law</a:t>
            </a:r>
            <a:endParaRPr sz="4600">
              <a:solidFill>
                <a:srgbClr val="535353"/>
              </a:solidFill>
            </a:endParaRPr>
          </a:p>
          <a:p>
            <a:pPr lvl="0" marL="8128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Software Can’t Give Legal Advice</a:t>
            </a:r>
            <a:endParaRPr sz="4600">
              <a:solidFill>
                <a:srgbClr val="535353"/>
              </a:solidFill>
            </a:endParaRPr>
          </a:p>
          <a:p>
            <a:pPr lvl="0" marL="8128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Productivity↑ Revenue↓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case law isn’t available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xfrm>
            <a:off x="368300" y="2730500"/>
            <a:ext cx="12293600" cy="62992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Imagine if Nokia, Palm and BlackBerry were the only phone companies</a:t>
            </a:r>
            <a:endParaRPr sz="4600">
              <a:solidFill>
                <a:srgbClr val="53535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No app economy, no iPhone, no Android and we’d all be using Palm Pilots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Case law isn’t available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Courts distribute case law to three companies*:</a:t>
            </a:r>
            <a:endParaRPr sz="4600">
              <a:solidFill>
                <a:srgbClr val="535353"/>
              </a:solidFill>
            </a:endParaRPr>
          </a:p>
          <a:p>
            <a:pPr lvl="1" marL="16256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Westlaw</a:t>
            </a:r>
            <a:endParaRPr sz="4600">
              <a:solidFill>
                <a:srgbClr val="535353"/>
              </a:solidFill>
            </a:endParaRPr>
          </a:p>
          <a:p>
            <a:pPr lvl="1" marL="16256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QuickLaw</a:t>
            </a:r>
            <a:endParaRPr sz="4600">
              <a:solidFill>
                <a:srgbClr val="535353"/>
              </a:solidFill>
            </a:endParaRPr>
          </a:p>
          <a:p>
            <a:pPr lvl="1" marL="16256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CanLII</a:t>
            </a:r>
          </a:p>
        </p:txBody>
      </p:sp>
      <p:sp>
        <p:nvSpPr>
          <p:cNvPr id="43" name="Shape 43"/>
          <p:cNvSpPr/>
          <p:nvPr/>
        </p:nvSpPr>
        <p:spPr>
          <a:xfrm>
            <a:off x="863500" y="8710869"/>
            <a:ext cx="11125399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35353"/>
                </a:solidFill>
              </a:rPr>
              <a:t>*Details: </a:t>
            </a:r>
            <a:r>
              <a:rPr sz="2800" u="sng">
                <a:solidFill>
                  <a:srgbClr val="535353"/>
                </a:solidFill>
                <a:hlinkClick r:id="rId2" invalidUrl="" action="" tgtFrame="" tooltip="" history="1" highlightClick="0" endSnd="0"/>
              </a:rPr>
              <a:t>http://www.cameronhuff.com/blog/ontario-case-law-private/index.html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Software can’t offer legal advice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Only lawyers can offer legal advice*</a:t>
            </a:r>
            <a:endParaRPr sz="4600">
              <a:solidFill>
                <a:srgbClr val="53535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Tech companies can’t make software that sells legal advice to customers</a:t>
            </a:r>
          </a:p>
        </p:txBody>
      </p:sp>
      <p:sp>
        <p:nvSpPr>
          <p:cNvPr id="47" name="Shape 47"/>
          <p:cNvSpPr/>
          <p:nvPr/>
        </p:nvSpPr>
        <p:spPr>
          <a:xfrm>
            <a:off x="308650" y="8689736"/>
            <a:ext cx="12387499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535353"/>
                </a:solidFill>
              </a:rPr>
              <a:t>*Or can they? LegalZoom has been fighting this for years: </a:t>
            </a:r>
            <a:r>
              <a:rPr sz="1700" u="sng">
                <a:solidFill>
                  <a:srgbClr val="535353"/>
                </a:solidFill>
                <a:hlinkClick r:id="rId2" invalidUrl="" action="" tgtFrame="" tooltip="" history="1" highlightClick="0" endSnd="0"/>
              </a:rPr>
              <a:t>https://www.law.stanford.edu/news/latest-legal-victory-has-legalzoom-poised-for-growth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software can’t give legal advice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Companies can’t sell to the consumers of legal services</a:t>
            </a:r>
            <a:endParaRPr sz="4600">
              <a:solidFill>
                <a:srgbClr val="53535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At best, German model of lawyers advising online publicly: </a:t>
            </a:r>
            <a:r>
              <a:rPr sz="4600" u="sng">
                <a:solidFill>
                  <a:srgbClr val="535353"/>
                </a:solidFill>
                <a:hlinkClick r:id="rId2" invalidUrl="" action="" tgtFrame="" tooltip="" history="1" highlightClick="0" endSnd="0"/>
              </a:rPr>
              <a:t>frag-einen-anwalt.de</a:t>
            </a:r>
            <a:endParaRPr sz="4600">
              <a:solidFill>
                <a:srgbClr val="53535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Techies forced to sell to lawyers but…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Productivity↑ Revenue↓</a:t>
            </a:r>
          </a:p>
        </p:txBody>
      </p:sp>
      <p:sp>
        <p:nvSpPr>
          <p:cNvPr id="53" name="Shape 5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Bay St. colleague wrote a program to automate a common time-consuming task</a:t>
            </a:r>
            <a:endParaRPr sz="4600">
              <a:solidFill>
                <a:srgbClr val="53535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No interest from firm</a:t>
            </a:r>
            <a:endParaRPr sz="4600">
              <a:solidFill>
                <a:srgbClr val="53535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Billable hour means productivity↑ revenue↓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Productivity↑ Revenue↓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Lawyers don’t buy much software because they don’t see the need</a:t>
            </a:r>
            <a:endParaRPr sz="4600">
              <a:solidFill>
                <a:srgbClr val="53535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Companies can’t sell to the lawyers and they can’t sell to the consumers </a:t>
            </a:r>
            <a:endParaRPr sz="4600">
              <a:solidFill>
                <a:srgbClr val="535353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No wonder the software revolution is happening in other industries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Solutions</a:t>
            </a:r>
          </a:p>
        </p:txBody>
      </p:sp>
      <p:sp>
        <p:nvSpPr>
          <p:cNvPr id="59" name="Shape 5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8128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Make case database available via torrent/FTP/AMI + no licensing restrictions</a:t>
            </a:r>
            <a:endParaRPr sz="4600">
              <a:solidFill>
                <a:srgbClr val="535353"/>
              </a:solidFill>
            </a:endParaRPr>
          </a:p>
          <a:p>
            <a:pPr lvl="0" marL="8128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Ease regulation of who can provide legal advice</a:t>
            </a:r>
            <a:endParaRPr sz="4600">
              <a:solidFill>
                <a:srgbClr val="535353"/>
              </a:solidFill>
            </a:endParaRPr>
          </a:p>
          <a:p>
            <a:pPr lvl="0" marL="812800" indent="-812800">
              <a:buSzPct val="100000"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Allow non-lawyers to buy into firms (ABS)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